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6" r:id="rId4"/>
    <p:sldId id="257" r:id="rId5"/>
    <p:sldId id="285" r:id="rId6"/>
    <p:sldId id="286" r:id="rId7"/>
    <p:sldId id="287" r:id="rId8"/>
    <p:sldId id="280" r:id="rId9"/>
    <p:sldId id="288" r:id="rId10"/>
    <p:sldId id="276" r:id="rId11"/>
    <p:sldId id="268" r:id="rId12"/>
    <p:sldId id="289" r:id="rId13"/>
    <p:sldId id="281" r:id="rId14"/>
    <p:sldId id="273" r:id="rId15"/>
    <p:sldId id="26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A380"/>
    <a:srgbClr val="959DBF"/>
    <a:srgbClr val="2D5AC2"/>
    <a:srgbClr val="2E76BC"/>
    <a:srgbClr val="A6A6A6"/>
    <a:srgbClr val="C55A11"/>
    <a:srgbClr val="FFC000"/>
    <a:srgbClr val="2B75CF"/>
    <a:srgbClr val="004098"/>
    <a:srgbClr val="BD9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23" autoAdjust="0"/>
    <p:restoredTop sz="94660"/>
  </p:normalViewPr>
  <p:slideViewPr>
    <p:cSldViewPr snapToGrid="0">
      <p:cViewPr>
        <p:scale>
          <a:sx n="75" d="100"/>
          <a:sy n="75" d="100"/>
        </p:scale>
        <p:origin x="1367" y="8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14F377-0ECF-4DA3-BC32-B18EF7DEE4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573058"/>
            <a:ext cx="12192000" cy="2857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-8468" y="2560319"/>
            <a:ext cx="12200467" cy="660689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102835" y="4544189"/>
            <a:ext cx="3975953" cy="454025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fld id="{E42970F4-9EF3-4E0A-91E0-2B480D8FBBAF}" type="datetime2">
              <a:rPr lang="zh-CN" altLang="en-US" smtClean="0"/>
              <a:t>2022年1月4日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F58A51-73B7-41F3-A074-0449CB9FBE7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5086796"/>
            <a:ext cx="4225394" cy="13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56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4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0" y="3719299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 userDrawn="1"/>
        </p:nvGrpSpPr>
        <p:grpSpPr>
          <a:xfrm>
            <a:off x="6500256" y="0"/>
            <a:ext cx="4824969" cy="6858000"/>
            <a:chOff x="975755" y="0"/>
            <a:chExt cx="4824969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5" y="0"/>
              <a:ext cx="4824969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295399" y="3089701"/>
              <a:ext cx="4219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FOUR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95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11"/>
          </p:nvPr>
        </p:nvSpPr>
        <p:spPr>
          <a:xfrm>
            <a:off x="639763" y="1420813"/>
            <a:ext cx="10964862" cy="4656137"/>
          </a:xfrm>
        </p:spPr>
        <p:txBody>
          <a:bodyPr/>
          <a:lstStyle>
            <a:lvl1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8001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12573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6573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419"/>
          <a:stretch/>
        </p:blipFill>
        <p:spPr>
          <a:xfrm>
            <a:off x="193905" y="122669"/>
            <a:ext cx="659535" cy="61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68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652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4165AA-94F5-4EF4-BE8B-8385615DC60A}"/>
              </a:ext>
            </a:extLst>
          </p:cNvPr>
          <p:cNvSpPr/>
          <p:nvPr userDrawn="1"/>
        </p:nvSpPr>
        <p:spPr>
          <a:xfrm>
            <a:off x="140671" y="6291045"/>
            <a:ext cx="5669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SJTU ICON LIBRARY Copyright © 2021 Invictus. All rights reserved.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047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纯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666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14F377-0ECF-4DA3-BC32-B18EF7DEE4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573058"/>
            <a:ext cx="12192000" cy="388718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-8468" y="3503541"/>
            <a:ext cx="12200467" cy="6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19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5409398"/>
          </a:xfrm>
        </p:grpSpPr>
        <p:sp>
          <p:nvSpPr>
            <p:cNvPr id="2" name="矩形 1"/>
            <p:cNvSpPr/>
            <p:nvPr userDrawn="1"/>
          </p:nvSpPr>
          <p:spPr>
            <a:xfrm>
              <a:off x="0" y="3295018"/>
              <a:ext cx="12192000" cy="2114380"/>
            </a:xfrm>
            <a:prstGeom prst="rect">
              <a:avLst/>
            </a:prstGeom>
            <a:gradFill>
              <a:gsLst>
                <a:gs pos="0">
                  <a:schemeClr val="accent1">
                    <a:alpha val="6200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1" y="0"/>
              <a:ext cx="12192001" cy="32950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0" y="5877294"/>
            <a:ext cx="12200467" cy="6606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40" y="350311"/>
            <a:ext cx="2534311" cy="20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5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 r="23380"/>
          <a:stretch/>
        </p:blipFill>
        <p:spPr>
          <a:xfrm>
            <a:off x="0" y="2109743"/>
            <a:ext cx="3705223" cy="4748258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0" y="1"/>
            <a:ext cx="3705225" cy="3230879"/>
            <a:chOff x="0" y="1"/>
            <a:chExt cx="3705225" cy="3230879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1"/>
              <a:ext cx="3705225" cy="21234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2123439"/>
              <a:ext cx="3705225" cy="110744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4" y="2047874"/>
            <a:ext cx="8486775" cy="3457575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569118" y="1160150"/>
            <a:ext cx="256698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目  录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>
              <a:spcBef>
                <a:spcPts val="600"/>
              </a:spcBef>
            </a:pP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CONTENT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F58A51-73B7-41F3-A074-0449CB9FBE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198623"/>
            <a:ext cx="2847974" cy="9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6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813832" y="0"/>
            <a:ext cx="4824967" cy="6858000"/>
            <a:chOff x="975757" y="0"/>
            <a:chExt cx="4824967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7" y="0"/>
              <a:ext cx="4824967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ONE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8189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58" y="0"/>
            <a:ext cx="4824967" cy="6858000"/>
          </a:xfrm>
          <a:prstGeom prst="rect">
            <a:avLst/>
          </a:prstGeom>
          <a:effectLst>
            <a:outerShdw blurRad="114300" dist="139700" algn="l" rotWithShape="0">
              <a:prstClr val="black">
                <a:alpha val="20000"/>
              </a:prstClr>
            </a:outerShdw>
          </a:effectLst>
        </p:spPr>
      </p:pic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 userDrawn="1"/>
        </p:nvSpPr>
        <p:spPr>
          <a:xfrm>
            <a:off x="7089775" y="3089701"/>
            <a:ext cx="3645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PART ONE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46" y="1068380"/>
            <a:ext cx="1867505" cy="15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57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2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813833" y="0"/>
            <a:ext cx="4824966" cy="6858000"/>
            <a:chOff x="975758" y="0"/>
            <a:chExt cx="4824966" cy="6858000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8" y="0"/>
              <a:ext cx="4824966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2" name="文本框 11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TWO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363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 userDrawn="1"/>
        </p:nvGrpSpPr>
        <p:grpSpPr>
          <a:xfrm>
            <a:off x="6500259" y="0"/>
            <a:ext cx="4824966" cy="6858000"/>
            <a:chOff x="975758" y="0"/>
            <a:chExt cx="4824966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8" y="0"/>
              <a:ext cx="4824966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TWO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231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813831" y="0"/>
            <a:ext cx="4824967" cy="6858000"/>
            <a:chOff x="813831" y="0"/>
            <a:chExt cx="4824967" cy="6858000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813831" y="0"/>
              <a:ext cx="4824967" cy="6858000"/>
              <a:chOff x="975756" y="0"/>
              <a:chExt cx="4824967" cy="6858000"/>
            </a:xfrm>
          </p:grpSpPr>
          <p:pic>
            <p:nvPicPr>
              <p:cNvPr id="8" name="图片 7"/>
              <p:cNvPicPr>
                <a:picLocks noChangeAspect="1"/>
              </p:cNvPicPr>
              <p:nvPr userDrawn="1"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  <a14:imgEffect>
                          <a14:colorTemperature colorTemp="72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756" y="0"/>
                <a:ext cx="4824967" cy="6858000"/>
              </a:xfrm>
              <a:prstGeom prst="rect">
                <a:avLst/>
              </a:prstGeom>
              <a:effectLst>
                <a:outerShdw blurRad="114300" dist="139700" algn="l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11" name="文本框 10"/>
              <p:cNvSpPr txBox="1"/>
              <p:nvPr userDrawn="1"/>
            </p:nvSpPr>
            <p:spPr>
              <a:xfrm>
                <a:off x="1266825" y="3089701"/>
                <a:ext cx="42576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zh-CN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j-ea"/>
                  </a:rPr>
                  <a:t>PART THREE</a:t>
                </a:r>
                <a:endPara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endParaRPr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B5861CDE-5CCC-4EC9-AAE6-4DDC185E1B6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6845" y="1068380"/>
                <a:ext cx="1867505" cy="1523492"/>
              </a:xfrm>
              <a:prstGeom prst="rect">
                <a:avLst/>
              </a:prstGeom>
            </p:spPr>
          </p:pic>
        </p:grpSp>
        <p:sp>
          <p:nvSpPr>
            <p:cNvPr id="2" name="矩形 1"/>
            <p:cNvSpPr/>
            <p:nvPr userDrawn="1"/>
          </p:nvSpPr>
          <p:spPr>
            <a:xfrm>
              <a:off x="2738438" y="4081463"/>
              <a:ext cx="1204912" cy="369848"/>
            </a:xfrm>
            <a:prstGeom prst="rect">
              <a:avLst/>
            </a:prstGeom>
            <a:solidFill>
              <a:srgbClr val="B5A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591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 userDrawn="1"/>
        </p:nvGrpSpPr>
        <p:grpSpPr>
          <a:xfrm>
            <a:off x="6500256" y="0"/>
            <a:ext cx="4824967" cy="6858000"/>
            <a:chOff x="813831" y="0"/>
            <a:chExt cx="4824967" cy="6858000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colorTemperature colorTemp="72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31" y="0"/>
              <a:ext cx="4824967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2" name="矩形 11"/>
            <p:cNvSpPr/>
            <p:nvPr userDrawn="1"/>
          </p:nvSpPr>
          <p:spPr>
            <a:xfrm>
              <a:off x="2738438" y="4081463"/>
              <a:ext cx="1204912" cy="369848"/>
            </a:xfrm>
            <a:prstGeom prst="rect">
              <a:avLst/>
            </a:prstGeom>
            <a:solidFill>
              <a:srgbClr val="B5A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6500257" y="1068380"/>
            <a:ext cx="4824968" cy="2852318"/>
            <a:chOff x="975756" y="1068380"/>
            <a:chExt cx="4824968" cy="2852318"/>
          </a:xfrm>
        </p:grpSpPr>
        <p:sp>
          <p:nvSpPr>
            <p:cNvPr id="11" name="文本框 10"/>
            <p:cNvSpPr txBox="1"/>
            <p:nvPr userDrawn="1"/>
          </p:nvSpPr>
          <p:spPr>
            <a:xfrm>
              <a:off x="975756" y="3089701"/>
              <a:ext cx="48249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THREE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2187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4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821252" y="0"/>
            <a:ext cx="4824969" cy="6858000"/>
            <a:chOff x="975755" y="0"/>
            <a:chExt cx="4824969" cy="685800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5" y="0"/>
              <a:ext cx="4824969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9" name="文本框 18"/>
            <p:cNvSpPr txBox="1"/>
            <p:nvPr userDrawn="1"/>
          </p:nvSpPr>
          <p:spPr>
            <a:xfrm>
              <a:off x="1295399" y="3089701"/>
              <a:ext cx="4219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FOUR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4518D-F1E1-42FE-ADB3-4B6EED642878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756E6-AE62-4EF0-9CF6-DF3EBBB783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387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6" r:id="rId3"/>
    <p:sldLayoutId id="2147483667" r:id="rId4"/>
    <p:sldLayoutId id="2147483670" r:id="rId5"/>
    <p:sldLayoutId id="2147483672" r:id="rId6"/>
    <p:sldLayoutId id="2147483668" r:id="rId7"/>
    <p:sldLayoutId id="2147483673" r:id="rId8"/>
    <p:sldLayoutId id="2147483671" r:id="rId9"/>
    <p:sldLayoutId id="2147483669" r:id="rId10"/>
    <p:sldLayoutId id="2147483661" r:id="rId11"/>
    <p:sldLayoutId id="2147483664" r:id="rId12"/>
    <p:sldLayoutId id="2147483674" r:id="rId13"/>
    <p:sldLayoutId id="2147483663" r:id="rId14"/>
    <p:sldLayoutId id="2147483665" r:id="rId15"/>
    <p:sldLayoutId id="214748366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2022</a:t>
            </a:r>
            <a:r>
              <a:rPr lang="zh-CN" altLang="en-US" sz="2000" dirty="0"/>
              <a:t>年</a:t>
            </a:r>
            <a:r>
              <a:rPr lang="en-US" altLang="zh-CN" sz="2000" dirty="0"/>
              <a:t>12</a:t>
            </a:r>
            <a:r>
              <a:rPr lang="zh-CN" altLang="en-US" sz="2000" dirty="0"/>
              <a:t>月</a:t>
            </a:r>
            <a:r>
              <a:rPr lang="en-US" altLang="zh-CN" sz="2000" dirty="0"/>
              <a:t>14</a:t>
            </a:r>
            <a:r>
              <a:rPr lang="zh-CN" altLang="en-US" sz="2000" dirty="0"/>
              <a:t>日</a:t>
            </a:r>
          </a:p>
        </p:txBody>
      </p:sp>
      <p:sp>
        <p:nvSpPr>
          <p:cNvPr id="5" name="文本占位符 11"/>
          <p:cNvSpPr txBox="1">
            <a:spLocks/>
          </p:cNvSpPr>
          <p:nvPr/>
        </p:nvSpPr>
        <p:spPr>
          <a:xfrm>
            <a:off x="243078" y="1530757"/>
            <a:ext cx="11563350" cy="1898243"/>
          </a:xfrm>
          <a:prstGeom prst="rect">
            <a:avLst/>
          </a:prstGeom>
        </p:spPr>
        <p:txBody>
          <a:bodyPr lIns="144000" tIns="144000" rIns="144000" bIns="14400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基于静态单赋值中间语言的函数式编译器验证方法</a:t>
            </a:r>
          </a:p>
        </p:txBody>
      </p:sp>
      <p:sp>
        <p:nvSpPr>
          <p:cNvPr id="6" name="文本占位符 11"/>
          <p:cNvSpPr txBox="1">
            <a:spLocks/>
          </p:cNvSpPr>
          <p:nvPr/>
        </p:nvSpPr>
        <p:spPr>
          <a:xfrm>
            <a:off x="2398190" y="3772307"/>
            <a:ext cx="7385241" cy="771882"/>
          </a:xfrm>
          <a:prstGeom prst="rect">
            <a:avLst/>
          </a:prstGeom>
        </p:spPr>
        <p:txBody>
          <a:bodyPr lIns="144000" tIns="144000" rIns="144000" bIns="1440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汇报人：刘思雨    导师：汪宇霆</a:t>
            </a:r>
          </a:p>
        </p:txBody>
      </p:sp>
      <p:sp>
        <p:nvSpPr>
          <p:cNvPr id="2" name="文本占位符 11">
            <a:extLst>
              <a:ext uri="{FF2B5EF4-FFF2-40B4-BE49-F238E27FC236}">
                <a16:creationId xmlns:a16="http://schemas.microsoft.com/office/drawing/2014/main" id="{7AF6DFCB-141F-71E6-EC5D-FB601DA19D38}"/>
              </a:ext>
            </a:extLst>
          </p:cNvPr>
          <p:cNvSpPr txBox="1">
            <a:spLocks/>
          </p:cNvSpPr>
          <p:nvPr/>
        </p:nvSpPr>
        <p:spPr>
          <a:xfrm>
            <a:off x="2733776" y="829163"/>
            <a:ext cx="6714067" cy="1898243"/>
          </a:xfrm>
          <a:prstGeom prst="rect">
            <a:avLst/>
          </a:prstGeom>
        </p:spPr>
        <p:txBody>
          <a:bodyPr lIns="144000" tIns="144000" rIns="144000" bIns="14400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硕士研究生毕业论文开题答辩</a:t>
            </a:r>
          </a:p>
        </p:txBody>
      </p:sp>
    </p:spTree>
    <p:extLst>
      <p:ext uri="{BB962C8B-B14F-4D97-AF65-F5344CB8AC3E}">
        <p14:creationId xmlns:p14="http://schemas.microsoft.com/office/powerpoint/2010/main" val="189594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创新点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73D0693-30BC-4C82-9C43-8808C718B14F}"/>
              </a:ext>
            </a:extLst>
          </p:cNvPr>
          <p:cNvSpPr/>
          <p:nvPr/>
        </p:nvSpPr>
        <p:spPr>
          <a:xfrm>
            <a:off x="1527381" y="1495721"/>
            <a:ext cx="3285075" cy="3405935"/>
          </a:xfrm>
          <a:prstGeom prst="rect">
            <a:avLst/>
          </a:prstGeom>
          <a:solidFill>
            <a:schemeClr val="bg2">
              <a:alpha val="70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9E605B4-7ACD-4808-B9B3-5A058BD95636}"/>
              </a:ext>
            </a:extLst>
          </p:cNvPr>
          <p:cNvSpPr/>
          <p:nvPr/>
        </p:nvSpPr>
        <p:spPr>
          <a:xfrm>
            <a:off x="1527381" y="1480306"/>
            <a:ext cx="3285075" cy="817732"/>
          </a:xfrm>
          <a:prstGeom prst="rect">
            <a:avLst/>
          </a:prstGeom>
          <a:solidFill>
            <a:schemeClr val="accent3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连接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CPS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与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SSA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3" name="右箭头 22">
            <a:extLst>
              <a:ext uri="{FF2B5EF4-FFF2-40B4-BE49-F238E27FC236}">
                <a16:creationId xmlns:a16="http://schemas.microsoft.com/office/drawing/2014/main" id="{F9F64F41-4970-4A79-A258-CF3F7CBBEB05}"/>
              </a:ext>
            </a:extLst>
          </p:cNvPr>
          <p:cNvSpPr/>
          <p:nvPr/>
        </p:nvSpPr>
        <p:spPr>
          <a:xfrm>
            <a:off x="1779379" y="2661915"/>
            <a:ext cx="157244" cy="182941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accent3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 fontScale="70000" lnSpcReduction="20000"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441BA454-9560-4F10-AA35-EDEC6834C31E}"/>
              </a:ext>
            </a:extLst>
          </p:cNvPr>
          <p:cNvSpPr/>
          <p:nvPr/>
        </p:nvSpPr>
        <p:spPr>
          <a:xfrm>
            <a:off x="1763071" y="3592724"/>
            <a:ext cx="173553" cy="187985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accent3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 fontScale="70000" lnSpcReduction="20000"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7D09A05-16EC-4EF7-AFE2-76CBDAE3FC59}"/>
              </a:ext>
            </a:extLst>
          </p:cNvPr>
          <p:cNvSpPr/>
          <p:nvPr/>
        </p:nvSpPr>
        <p:spPr>
          <a:xfrm>
            <a:off x="5870450" y="1511137"/>
            <a:ext cx="5058918" cy="3405935"/>
          </a:xfrm>
          <a:prstGeom prst="rect">
            <a:avLst/>
          </a:prstGeom>
          <a:solidFill>
            <a:schemeClr val="bg2">
              <a:alpha val="70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90939C5-2DCE-4B3F-A6EA-AA47E0907AF3}"/>
              </a:ext>
            </a:extLst>
          </p:cNvPr>
          <p:cNvSpPr/>
          <p:nvPr/>
        </p:nvSpPr>
        <p:spPr>
          <a:xfrm>
            <a:off x="5870450" y="1495721"/>
            <a:ext cx="5058918" cy="817733"/>
          </a:xfrm>
          <a:prstGeom prst="rect">
            <a:avLst/>
          </a:prstGeom>
          <a:solidFill>
            <a:schemeClr val="accent3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经验证的函数式编译器</a:t>
            </a: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FBD0F9FF-D168-4924-BCDF-DA56664E57A4}"/>
              </a:ext>
            </a:extLst>
          </p:cNvPr>
          <p:cNvSpPr/>
          <p:nvPr/>
        </p:nvSpPr>
        <p:spPr>
          <a:xfrm>
            <a:off x="6444020" y="2722568"/>
            <a:ext cx="179260" cy="21498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accent3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 fontScale="85000" lnSpcReduction="20000"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4F37F205-43D9-4CDF-83F1-29BC10478E9C}"/>
              </a:ext>
            </a:extLst>
          </p:cNvPr>
          <p:cNvSpPr/>
          <p:nvPr/>
        </p:nvSpPr>
        <p:spPr>
          <a:xfrm>
            <a:off x="6444020" y="3688635"/>
            <a:ext cx="179260" cy="21498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accent3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 fontScale="85000" lnSpcReduction="20000"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B0072C-83A7-4675-8984-86603C83FFBF}"/>
              </a:ext>
            </a:extLst>
          </p:cNvPr>
          <p:cNvSpPr/>
          <p:nvPr/>
        </p:nvSpPr>
        <p:spPr>
          <a:xfrm>
            <a:off x="1984138" y="2472269"/>
            <a:ext cx="2563999" cy="745175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+mn-ea"/>
              </a:rPr>
              <a:t>工业级</a:t>
            </a:r>
            <a:r>
              <a:rPr lang="en-US" altLang="zh-CN" dirty="0">
                <a:latin typeface="+mn-ea"/>
              </a:rPr>
              <a:t>SML/NJ</a:t>
            </a:r>
            <a:r>
              <a:rPr lang="zh-CN" altLang="en-US" dirty="0">
                <a:latin typeface="+mn-ea"/>
              </a:rPr>
              <a:t>迁移到基于</a:t>
            </a:r>
            <a:r>
              <a:rPr lang="en-US" altLang="zh-CN" dirty="0">
                <a:latin typeface="+mn-ea"/>
              </a:rPr>
              <a:t>SSA</a:t>
            </a:r>
            <a:r>
              <a:rPr lang="zh-CN" altLang="en-US" dirty="0">
                <a:latin typeface="+mn-ea"/>
              </a:rPr>
              <a:t>的新后端。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B0072C-83A7-4675-8984-86603C83FFBF}"/>
              </a:ext>
            </a:extLst>
          </p:cNvPr>
          <p:cNvSpPr/>
          <p:nvPr/>
        </p:nvSpPr>
        <p:spPr>
          <a:xfrm>
            <a:off x="1984138" y="3447836"/>
            <a:ext cx="2563999" cy="756909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+mn-ea"/>
              </a:rPr>
              <a:t>未经形式化验证，不能保障编译的可靠性。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B0072C-83A7-4675-8984-86603C83FFBF}"/>
              </a:ext>
            </a:extLst>
          </p:cNvPr>
          <p:cNvSpPr/>
          <p:nvPr/>
        </p:nvSpPr>
        <p:spPr>
          <a:xfrm>
            <a:off x="6811426" y="2611105"/>
            <a:ext cx="3929796" cy="874104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err="1">
                <a:latin typeface="+mn-ea"/>
              </a:rPr>
              <a:t>CertiCoq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 err="1">
                <a:latin typeface="+mn-ea"/>
              </a:rPr>
              <a:t>MLCompCert</a:t>
            </a:r>
            <a:r>
              <a:rPr lang="zh-CN" altLang="en-US" dirty="0">
                <a:latin typeface="+mn-ea"/>
              </a:rPr>
              <a:t>将函数式语言编译到</a:t>
            </a:r>
            <a:r>
              <a:rPr lang="en-US" altLang="zh-CN" dirty="0" err="1">
                <a:latin typeface="+mn-ea"/>
              </a:rPr>
              <a:t>CompCert</a:t>
            </a:r>
            <a:r>
              <a:rPr lang="zh-CN" altLang="en-US" dirty="0">
                <a:latin typeface="+mn-ea"/>
              </a:rPr>
              <a:t>并验证。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B0072C-83A7-4675-8984-86603C83FFBF}"/>
              </a:ext>
            </a:extLst>
          </p:cNvPr>
          <p:cNvSpPr/>
          <p:nvPr/>
        </p:nvSpPr>
        <p:spPr>
          <a:xfrm>
            <a:off x="6811426" y="3581145"/>
            <a:ext cx="3722462" cy="1015096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+mn-ea"/>
              </a:rPr>
              <a:t>编译到</a:t>
            </a:r>
            <a:r>
              <a:rPr lang="en-US" altLang="zh-CN" dirty="0" err="1">
                <a:latin typeface="+mn-ea"/>
              </a:rPr>
              <a:t>Clight</a:t>
            </a:r>
            <a:r>
              <a:rPr lang="zh-CN" altLang="en-US" dirty="0">
                <a:latin typeface="+mn-ea"/>
              </a:rPr>
              <a:t>或</a:t>
            </a:r>
            <a:r>
              <a:rPr lang="en-US" altLang="zh-CN" dirty="0" err="1">
                <a:latin typeface="+mn-ea"/>
              </a:rPr>
              <a:t>Cminor</a:t>
            </a:r>
            <a:r>
              <a:rPr lang="zh-CN" altLang="en-US" dirty="0">
                <a:latin typeface="+mn-ea"/>
              </a:rPr>
              <a:t>，无法利用</a:t>
            </a:r>
            <a:r>
              <a:rPr lang="en-US" altLang="zh-CN" dirty="0">
                <a:latin typeface="+mn-ea"/>
              </a:rPr>
              <a:t>SSA</a:t>
            </a:r>
            <a:r>
              <a:rPr lang="zh-CN" altLang="en-US" dirty="0">
                <a:latin typeface="+mn-ea"/>
              </a:rPr>
              <a:t>语言的优势。</a:t>
            </a:r>
          </a:p>
        </p:txBody>
      </p:sp>
    </p:spTree>
    <p:extLst>
      <p:ext uri="{BB962C8B-B14F-4D97-AF65-F5344CB8AC3E}">
        <p14:creationId xmlns:p14="http://schemas.microsoft.com/office/powerpoint/2010/main" val="1019482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 txBox="1">
            <a:spLocks/>
          </p:cNvSpPr>
          <p:nvPr/>
        </p:nvSpPr>
        <p:spPr>
          <a:xfrm>
            <a:off x="5943600" y="1908279"/>
            <a:ext cx="5467350" cy="1638300"/>
          </a:xfrm>
          <a:prstGeom prst="rect">
            <a:avLst/>
          </a:prstGeom>
        </p:spPr>
        <p:txBody>
          <a:bodyPr vert="horz" lIns="144000" tIns="144000" rIns="144000" bIns="14400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研究方法</a:t>
            </a:r>
          </a:p>
        </p:txBody>
      </p:sp>
    </p:spTree>
    <p:extLst>
      <p:ext uri="{BB962C8B-B14F-4D97-AF65-F5344CB8AC3E}">
        <p14:creationId xmlns:p14="http://schemas.microsoft.com/office/powerpoint/2010/main" val="3536866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研究方法</a:t>
            </a:r>
          </a:p>
        </p:txBody>
      </p:sp>
      <p:sp>
        <p:nvSpPr>
          <p:cNvPr id="8" name="文本框 38">
            <a:extLst>
              <a:ext uri="{FF2B5EF4-FFF2-40B4-BE49-F238E27FC236}">
                <a16:creationId xmlns:a16="http://schemas.microsoft.com/office/drawing/2014/main" id="{DF6C0A9C-B7C3-2D40-D8F1-E51B171A6840}"/>
              </a:ext>
            </a:extLst>
          </p:cNvPr>
          <p:cNvSpPr txBox="1"/>
          <p:nvPr/>
        </p:nvSpPr>
        <p:spPr>
          <a:xfrm>
            <a:off x="4233170" y="2396954"/>
            <a:ext cx="6629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基于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模拟（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Simulation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的方法，证明源程序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的行为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B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在目标程序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中得到了保存。</a:t>
            </a:r>
          </a:p>
        </p:txBody>
      </p:sp>
      <p:sp>
        <p:nvSpPr>
          <p:cNvPr id="10" name="文本框 38">
            <a:extLst>
              <a:ext uri="{FF2B5EF4-FFF2-40B4-BE49-F238E27FC236}">
                <a16:creationId xmlns:a16="http://schemas.microsoft.com/office/drawing/2014/main" id="{BD02EAB2-C145-733E-B370-7F8218C5F7F4}"/>
              </a:ext>
            </a:extLst>
          </p:cNvPr>
          <p:cNvSpPr txBox="1"/>
          <p:nvPr/>
        </p:nvSpPr>
        <p:spPr>
          <a:xfrm>
            <a:off x="960120" y="1524609"/>
            <a:ext cx="3424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CPS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SSA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转换算法：</a:t>
            </a:r>
          </a:p>
        </p:txBody>
      </p:sp>
      <p:sp>
        <p:nvSpPr>
          <p:cNvPr id="2" name="文本框 38">
            <a:extLst>
              <a:ext uri="{FF2B5EF4-FFF2-40B4-BE49-F238E27FC236}">
                <a16:creationId xmlns:a16="http://schemas.microsoft.com/office/drawing/2014/main" id="{3B9FDAD0-73CE-7547-35FC-1FF7FF9914F1}"/>
              </a:ext>
            </a:extLst>
          </p:cNvPr>
          <p:cNvSpPr txBox="1"/>
          <p:nvPr/>
        </p:nvSpPr>
        <p:spPr>
          <a:xfrm>
            <a:off x="4233673" y="1384590"/>
            <a:ext cx="5833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参考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Kelsey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的转换算法，对具体使用的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CPS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语言到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SSA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语言的转换算法进行设计</a:t>
            </a:r>
          </a:p>
        </p:txBody>
      </p:sp>
      <p:sp>
        <p:nvSpPr>
          <p:cNvPr id="6" name="文本框 38">
            <a:extLst>
              <a:ext uri="{FF2B5EF4-FFF2-40B4-BE49-F238E27FC236}">
                <a16:creationId xmlns:a16="http://schemas.microsoft.com/office/drawing/2014/main" id="{04264DFB-97FD-338A-A3A8-8DCD0E9095E1}"/>
              </a:ext>
            </a:extLst>
          </p:cNvPr>
          <p:cNvSpPr txBox="1"/>
          <p:nvPr/>
        </p:nvSpPr>
        <p:spPr>
          <a:xfrm>
            <a:off x="960119" y="2349295"/>
            <a:ext cx="3424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转换算法正确性验证：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A145BE5-90C7-BD3D-B705-7FC2AE35E2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09" y="4813388"/>
            <a:ext cx="2785870" cy="1630073"/>
          </a:xfrm>
          <a:prstGeom prst="rect">
            <a:avLst/>
          </a:prstGeom>
        </p:spPr>
      </p:pic>
      <p:sp>
        <p:nvSpPr>
          <p:cNvPr id="15" name="文本框 38">
            <a:extLst>
              <a:ext uri="{FF2B5EF4-FFF2-40B4-BE49-F238E27FC236}">
                <a16:creationId xmlns:a16="http://schemas.microsoft.com/office/drawing/2014/main" id="{EB20E79F-113C-B820-B871-4F861FCE4A63}"/>
              </a:ext>
            </a:extLst>
          </p:cNvPr>
          <p:cNvSpPr txBox="1"/>
          <p:nvPr/>
        </p:nvSpPr>
        <p:spPr>
          <a:xfrm>
            <a:off x="2672595" y="5428370"/>
            <a:ext cx="2785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  <a:cs typeface="+mn-ea"/>
                <a:sym typeface="+mn-lt"/>
              </a:rPr>
              <a:t>以多步模拟为例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6" name="文本框 38">
            <a:extLst>
              <a:ext uri="{FF2B5EF4-FFF2-40B4-BE49-F238E27FC236}">
                <a16:creationId xmlns:a16="http://schemas.microsoft.com/office/drawing/2014/main" id="{341F8AD6-FFC4-C8B8-9BF9-DC86D9F5BC4B}"/>
              </a:ext>
            </a:extLst>
          </p:cNvPr>
          <p:cNvSpPr txBox="1"/>
          <p:nvPr/>
        </p:nvSpPr>
        <p:spPr>
          <a:xfrm>
            <a:off x="4233170" y="3232327"/>
            <a:ext cx="486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安全程序的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行为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B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：终止返回结果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、发散</a:t>
            </a:r>
          </a:p>
        </p:txBody>
      </p:sp>
      <p:sp>
        <p:nvSpPr>
          <p:cNvPr id="17" name="文本框 38">
            <a:extLst>
              <a:ext uri="{FF2B5EF4-FFF2-40B4-BE49-F238E27FC236}">
                <a16:creationId xmlns:a16="http://schemas.microsoft.com/office/drawing/2014/main" id="{AC24F0B6-BEC3-EFB4-3452-7E56A39B5319}"/>
              </a:ext>
            </a:extLst>
          </p:cNvPr>
          <p:cNvSpPr txBox="1"/>
          <p:nvPr/>
        </p:nvSpPr>
        <p:spPr>
          <a:xfrm>
            <a:off x="1233940" y="3881698"/>
            <a:ext cx="530147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证明前向模拟（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Forward Simulation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），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转换为后向模拟（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Backward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Simulaion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8D2409E-25A8-E9A4-12CF-40D33793854C}"/>
                  </a:ext>
                </a:extLst>
              </p:cNvPr>
              <p:cNvSpPr txBox="1"/>
              <p:nvPr/>
            </p:nvSpPr>
            <p:spPr>
              <a:xfrm>
                <a:off x="6616946" y="3937697"/>
                <a:ext cx="434111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𝑆𝑎𝑓𝑒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 ⟹ 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𝑐𝑜𝑚𝑝𝑖𝑙𝑒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altLang="zh-CN" sz="200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∀ 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⇓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⇓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8D2409E-25A8-E9A4-12CF-40D337938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946" y="3937697"/>
                <a:ext cx="434111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箭头: 右 19">
            <a:extLst>
              <a:ext uri="{FF2B5EF4-FFF2-40B4-BE49-F238E27FC236}">
                <a16:creationId xmlns:a16="http://schemas.microsoft.com/office/drawing/2014/main" id="{70A8BC82-AA54-C16B-3F13-8BE2FC4CE0F1}"/>
              </a:ext>
            </a:extLst>
          </p:cNvPr>
          <p:cNvSpPr/>
          <p:nvPr/>
        </p:nvSpPr>
        <p:spPr>
          <a:xfrm>
            <a:off x="6316441" y="4352410"/>
            <a:ext cx="495840" cy="29317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729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 txBox="1">
            <a:spLocks/>
          </p:cNvSpPr>
          <p:nvPr/>
        </p:nvSpPr>
        <p:spPr>
          <a:xfrm>
            <a:off x="5943600" y="1908279"/>
            <a:ext cx="5467350" cy="1638300"/>
          </a:xfrm>
          <a:prstGeom prst="rect">
            <a:avLst/>
          </a:prstGeom>
        </p:spPr>
        <p:txBody>
          <a:bodyPr vert="horz" lIns="144000" tIns="144000" rIns="144000" bIns="14400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预期进展</a:t>
            </a:r>
          </a:p>
        </p:txBody>
      </p:sp>
    </p:spTree>
    <p:extLst>
      <p:ext uri="{BB962C8B-B14F-4D97-AF65-F5344CB8AC3E}">
        <p14:creationId xmlns:p14="http://schemas.microsoft.com/office/powerpoint/2010/main" val="3611936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预期进展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205171"/>
              </p:ext>
            </p:extLst>
          </p:nvPr>
        </p:nvGraphicFramePr>
        <p:xfrm>
          <a:off x="1490472" y="1358117"/>
          <a:ext cx="9555480" cy="4366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348">
                  <a:extLst>
                    <a:ext uri="{9D8B030D-6E8A-4147-A177-3AD203B41FA5}">
                      <a16:colId xmlns:a16="http://schemas.microsoft.com/office/drawing/2014/main" val="104970801"/>
                    </a:ext>
                  </a:extLst>
                </a:gridCol>
                <a:gridCol w="7091132">
                  <a:extLst>
                    <a:ext uri="{9D8B030D-6E8A-4147-A177-3AD203B41FA5}">
                      <a16:colId xmlns:a16="http://schemas.microsoft.com/office/drawing/2014/main" val="936325623"/>
                    </a:ext>
                  </a:extLst>
                </a:gridCol>
              </a:tblGrid>
              <a:tr h="87320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进度</a:t>
                      </a:r>
                      <a:endParaRPr lang="en-US" altLang="zh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3596768"/>
                  </a:ext>
                </a:extLst>
              </a:tr>
              <a:tr h="87320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Bef>
                          <a:spcPts val="600"/>
                        </a:spcBef>
                      </a:pPr>
                      <a:r>
                        <a:rPr lang="en-US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2022-12</a:t>
                      </a:r>
                      <a:endParaRPr lang="zh-CN" sz="18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Bef>
                          <a:spcPts val="600"/>
                        </a:spcBef>
                      </a:pP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完成直接风格与</a:t>
                      </a:r>
                      <a:r>
                        <a:rPr lang="en-US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CPS</a:t>
                      </a: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形式源程序的定义，设计并实现对源程序进行</a:t>
                      </a:r>
                      <a:r>
                        <a:rPr lang="en-US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CPS</a:t>
                      </a: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转换的算法。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3434106"/>
                  </a:ext>
                </a:extLst>
              </a:tr>
              <a:tr h="87320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Bef>
                          <a:spcPts val="600"/>
                        </a:spcBef>
                      </a:pPr>
                      <a:r>
                        <a:rPr lang="en-US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2023-01~2023-03</a:t>
                      </a:r>
                      <a:endParaRPr lang="zh-CN" sz="18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Bef>
                          <a:spcPts val="600"/>
                        </a:spcBef>
                      </a:pP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设计并实现从</a:t>
                      </a:r>
                      <a:r>
                        <a:rPr lang="en-US" alt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CPS</a:t>
                      </a: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到</a:t>
                      </a:r>
                      <a:r>
                        <a:rPr lang="en-US" sz="1800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CompCertSSA</a:t>
                      </a: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中的</a:t>
                      </a:r>
                      <a:r>
                        <a:rPr lang="en-US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SSA</a:t>
                      </a: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中间语言程序</a:t>
                      </a:r>
                      <a:r>
                        <a:rPr lang="zh-CN" altLang="en-US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的</a:t>
                      </a: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编译算法。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4873627"/>
                  </a:ext>
                </a:extLst>
              </a:tr>
              <a:tr h="87320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Bef>
                          <a:spcPts val="600"/>
                        </a:spcBef>
                      </a:pPr>
                      <a:r>
                        <a:rPr lang="en-US" sz="18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2023-04~2023-06</a:t>
                      </a:r>
                      <a:endParaRPr lang="zh-CN" sz="18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Bef>
                          <a:spcPts val="600"/>
                        </a:spcBef>
                      </a:pP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使用模拟技术对函数式源程序的</a:t>
                      </a:r>
                      <a:r>
                        <a:rPr lang="en-US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CPS</a:t>
                      </a: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转换及</a:t>
                      </a:r>
                      <a:r>
                        <a:rPr lang="en-US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CPS</a:t>
                      </a: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到</a:t>
                      </a:r>
                      <a:r>
                        <a:rPr lang="en-US" sz="1800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CompCertSSA</a:t>
                      </a: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中</a:t>
                      </a:r>
                      <a:r>
                        <a:rPr lang="en-US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SSA</a:t>
                      </a: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中间语言的转换进行正确性验证。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6988299"/>
                  </a:ext>
                </a:extLst>
              </a:tr>
              <a:tr h="87320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Bef>
                          <a:spcPts val="600"/>
                        </a:spcBef>
                      </a:pPr>
                      <a:r>
                        <a:rPr lang="en-US" sz="18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2023-07~2023-09</a:t>
                      </a:r>
                      <a:endParaRPr lang="zh-CN" sz="18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Bef>
                          <a:spcPts val="600"/>
                        </a:spcBef>
                      </a:pP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将该函数式编译器前端与</a:t>
                      </a:r>
                      <a:r>
                        <a:rPr lang="en-US" sz="1800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CompCertSSA</a:t>
                      </a:r>
                      <a:r>
                        <a:rPr lang="zh-CN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后端进行连接，得到完整的经验证的编译链。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8039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956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 txBox="1">
            <a:spLocks/>
          </p:cNvSpPr>
          <p:nvPr/>
        </p:nvSpPr>
        <p:spPr>
          <a:xfrm>
            <a:off x="0" y="1572999"/>
            <a:ext cx="12192000" cy="13327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144000" tIns="144000" rIns="144000" bIns="14400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600" spc="300" dirty="0"/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3589705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0975" y="13600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1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10974" y="25027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2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10973" y="47881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4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10974" y="36454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3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15215" y="13600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课题主要内容与已有工作</a:t>
            </a:r>
          </a:p>
        </p:txBody>
      </p:sp>
      <p:sp>
        <p:nvSpPr>
          <p:cNvPr id="8" name="矩形 7"/>
          <p:cNvSpPr/>
          <p:nvPr/>
        </p:nvSpPr>
        <p:spPr>
          <a:xfrm>
            <a:off x="5815214" y="25027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研究意义与创新点</a:t>
            </a:r>
          </a:p>
        </p:txBody>
      </p:sp>
      <p:sp>
        <p:nvSpPr>
          <p:cNvPr id="9" name="矩形 8"/>
          <p:cNvSpPr/>
          <p:nvPr/>
        </p:nvSpPr>
        <p:spPr>
          <a:xfrm>
            <a:off x="5815215" y="36454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研究方法</a:t>
            </a:r>
          </a:p>
        </p:txBody>
      </p:sp>
      <p:sp>
        <p:nvSpPr>
          <p:cNvPr id="10" name="矩形 9"/>
          <p:cNvSpPr/>
          <p:nvPr/>
        </p:nvSpPr>
        <p:spPr>
          <a:xfrm>
            <a:off x="5815214" y="47881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预期进展</a:t>
            </a:r>
            <a:endParaRPr lang="en-US" altLang="zh-CN" sz="3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7560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943600" y="1908279"/>
            <a:ext cx="5467350" cy="1638300"/>
          </a:xfrm>
        </p:spPr>
        <p:txBody>
          <a:bodyPr lIns="144000" tIns="144000" rIns="144000" bIns="144000" anchor="ctr" anchorCtr="0">
            <a:normAutofit fontScale="85000" lnSpcReduction="20000"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课题主要内容与已有工作</a:t>
            </a:r>
          </a:p>
        </p:txBody>
      </p:sp>
    </p:spTree>
    <p:extLst>
      <p:ext uri="{BB962C8B-B14F-4D97-AF65-F5344CB8AC3E}">
        <p14:creationId xmlns:p14="http://schemas.microsoft.com/office/powerpoint/2010/main" val="1580039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课题主要内容</a:t>
            </a:r>
          </a:p>
        </p:txBody>
      </p:sp>
      <p:sp>
        <p:nvSpPr>
          <p:cNvPr id="22" name="文本框 38">
            <a:extLst>
              <a:ext uri="{FF2B5EF4-FFF2-40B4-BE49-F238E27FC236}">
                <a16:creationId xmlns:a16="http://schemas.microsoft.com/office/drawing/2014/main" id="{B241CE74-ECDB-45DF-9FFF-491B89D79467}"/>
              </a:ext>
            </a:extLst>
          </p:cNvPr>
          <p:cNvSpPr txBox="1"/>
          <p:nvPr/>
        </p:nvSpPr>
        <p:spPr>
          <a:xfrm>
            <a:off x="1343127" y="2170390"/>
            <a:ext cx="45143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函数式编译器一般会将程序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编译为延续传递风格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Continuation Passing Style, CPS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）</a:t>
            </a:r>
          </a:p>
        </p:txBody>
      </p:sp>
      <p:sp>
        <p:nvSpPr>
          <p:cNvPr id="23" name="文本框 38">
            <a:extLst>
              <a:ext uri="{FF2B5EF4-FFF2-40B4-BE49-F238E27FC236}">
                <a16:creationId xmlns:a16="http://schemas.microsoft.com/office/drawing/2014/main" id="{6A77DD89-6C3A-4B29-B722-6119898C019B}"/>
              </a:ext>
            </a:extLst>
          </p:cNvPr>
          <p:cNvSpPr txBox="1"/>
          <p:nvPr/>
        </p:nvSpPr>
        <p:spPr>
          <a:xfrm>
            <a:off x="344364" y="3920727"/>
            <a:ext cx="651187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编译器基础设施许多采用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基于静态单赋值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Static Single Assignment, SSA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的中间语言</a:t>
            </a:r>
          </a:p>
        </p:txBody>
      </p:sp>
      <p:sp>
        <p:nvSpPr>
          <p:cNvPr id="24" name="文本框 38">
            <a:extLst>
              <a:ext uri="{FF2B5EF4-FFF2-40B4-BE49-F238E27FC236}">
                <a16:creationId xmlns:a16="http://schemas.microsoft.com/office/drawing/2014/main" id="{D701B88D-97EC-4854-8448-EF4ED79745F2}"/>
              </a:ext>
            </a:extLst>
          </p:cNvPr>
          <p:cNvSpPr txBox="1"/>
          <p:nvPr/>
        </p:nvSpPr>
        <p:spPr>
          <a:xfrm>
            <a:off x="6856236" y="3318318"/>
            <a:ext cx="3138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CPS            SSA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367BE9EC-5E2B-301A-23C5-8B7F67A31EE6}"/>
              </a:ext>
            </a:extLst>
          </p:cNvPr>
          <p:cNvSpPr/>
          <p:nvPr/>
        </p:nvSpPr>
        <p:spPr>
          <a:xfrm>
            <a:off x="6057161" y="2415745"/>
            <a:ext cx="403121" cy="2328437"/>
          </a:xfrm>
          <a:prstGeom prst="rightBrace">
            <a:avLst>
              <a:gd name="adj1" fmla="val 38562"/>
              <a:gd name="adj2" fmla="val 47251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0A464034-E11D-ED0F-6ACB-4C56A336A229}"/>
              </a:ext>
            </a:extLst>
          </p:cNvPr>
          <p:cNvSpPr/>
          <p:nvPr/>
        </p:nvSpPr>
        <p:spPr>
          <a:xfrm>
            <a:off x="8095413" y="3318318"/>
            <a:ext cx="659801" cy="46166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文本框 38">
            <a:extLst>
              <a:ext uri="{FF2B5EF4-FFF2-40B4-BE49-F238E27FC236}">
                <a16:creationId xmlns:a16="http://schemas.microsoft.com/office/drawing/2014/main" id="{14FB3887-04A8-2225-F25F-02CAB7533ADF}"/>
              </a:ext>
            </a:extLst>
          </p:cNvPr>
          <p:cNvSpPr txBox="1"/>
          <p:nvPr/>
        </p:nvSpPr>
        <p:spPr>
          <a:xfrm>
            <a:off x="344364" y="1295222"/>
            <a:ext cx="4514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转换算法设计</a:t>
            </a:r>
          </a:p>
        </p:txBody>
      </p:sp>
      <p:sp>
        <p:nvSpPr>
          <p:cNvPr id="10" name="文本框 38">
            <a:extLst>
              <a:ext uri="{FF2B5EF4-FFF2-40B4-BE49-F238E27FC236}">
                <a16:creationId xmlns:a16="http://schemas.microsoft.com/office/drawing/2014/main" id="{C917B0E9-CB7E-3A96-D7CF-1A8910F2C718}"/>
              </a:ext>
            </a:extLst>
          </p:cNvPr>
          <p:cNvSpPr txBox="1"/>
          <p:nvPr/>
        </p:nvSpPr>
        <p:spPr>
          <a:xfrm>
            <a:off x="6225917" y="2043209"/>
            <a:ext cx="3738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直接风格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PCF (Programming Computable Functions)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33FB1175-4DE0-2267-507A-B5F3BB77056A}"/>
              </a:ext>
            </a:extLst>
          </p:cNvPr>
          <p:cNvSpPr/>
          <p:nvPr/>
        </p:nvSpPr>
        <p:spPr>
          <a:xfrm rot="5400000">
            <a:off x="7399193" y="2786281"/>
            <a:ext cx="461666" cy="46166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84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课题主要内容</a:t>
            </a:r>
          </a:p>
        </p:txBody>
      </p:sp>
      <p:sp>
        <p:nvSpPr>
          <p:cNvPr id="22" name="文本框 38">
            <a:extLst>
              <a:ext uri="{FF2B5EF4-FFF2-40B4-BE49-F238E27FC236}">
                <a16:creationId xmlns:a16="http://schemas.microsoft.com/office/drawing/2014/main" id="{B241CE74-ECDB-45DF-9FFF-491B89D79467}"/>
              </a:ext>
            </a:extLst>
          </p:cNvPr>
          <p:cNvSpPr txBox="1"/>
          <p:nvPr/>
        </p:nvSpPr>
        <p:spPr>
          <a:xfrm>
            <a:off x="4406367" y="2883807"/>
            <a:ext cx="298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形式化验证</a:t>
            </a:r>
          </a:p>
        </p:txBody>
      </p:sp>
      <p:sp>
        <p:nvSpPr>
          <p:cNvPr id="23" name="文本框 38">
            <a:extLst>
              <a:ext uri="{FF2B5EF4-FFF2-40B4-BE49-F238E27FC236}">
                <a16:creationId xmlns:a16="http://schemas.microsoft.com/office/drawing/2014/main" id="{6A77DD89-6C3A-4B29-B722-6119898C019B}"/>
              </a:ext>
            </a:extLst>
          </p:cNvPr>
          <p:cNvSpPr txBox="1"/>
          <p:nvPr/>
        </p:nvSpPr>
        <p:spPr>
          <a:xfrm>
            <a:off x="1915147" y="3307274"/>
            <a:ext cx="86644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altLang="zh-CN" sz="200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对程序状态转移步骤进行模拟（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Simulation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），证明编译过程的正确性。</a:t>
            </a:r>
          </a:p>
        </p:txBody>
      </p:sp>
      <p:sp>
        <p:nvSpPr>
          <p:cNvPr id="2" name="文本框 38">
            <a:extLst>
              <a:ext uri="{FF2B5EF4-FFF2-40B4-BE49-F238E27FC236}">
                <a16:creationId xmlns:a16="http://schemas.microsoft.com/office/drawing/2014/main" id="{C9C5536B-3DA9-59CC-17BC-6F67B6895F68}"/>
              </a:ext>
            </a:extLst>
          </p:cNvPr>
          <p:cNvSpPr txBox="1"/>
          <p:nvPr/>
        </p:nvSpPr>
        <p:spPr>
          <a:xfrm>
            <a:off x="3784354" y="2304232"/>
            <a:ext cx="4514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如何确保编译过程是正确的？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" name="文本框 38">
            <a:extLst>
              <a:ext uri="{FF2B5EF4-FFF2-40B4-BE49-F238E27FC236}">
                <a16:creationId xmlns:a16="http://schemas.microsoft.com/office/drawing/2014/main" id="{880E95A6-10D7-EB19-8505-8489C44355E0}"/>
              </a:ext>
            </a:extLst>
          </p:cNvPr>
          <p:cNvSpPr txBox="1"/>
          <p:nvPr/>
        </p:nvSpPr>
        <p:spPr>
          <a:xfrm>
            <a:off x="1103316" y="1410468"/>
            <a:ext cx="4514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转换过程正确性验证</a:t>
            </a:r>
          </a:p>
        </p:txBody>
      </p:sp>
      <p:sp>
        <p:nvSpPr>
          <p:cNvPr id="7" name="文本框 38">
            <a:extLst>
              <a:ext uri="{FF2B5EF4-FFF2-40B4-BE49-F238E27FC236}">
                <a16:creationId xmlns:a16="http://schemas.microsoft.com/office/drawing/2014/main" id="{5341D152-2F5E-E01C-F9E2-6F2724E99E32}"/>
              </a:ext>
            </a:extLst>
          </p:cNvPr>
          <p:cNvSpPr txBox="1"/>
          <p:nvPr/>
        </p:nvSpPr>
        <p:spPr>
          <a:xfrm>
            <a:off x="2143747" y="4633481"/>
            <a:ext cx="4677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直接风格函数式程序的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CPS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转换</a:t>
            </a:r>
          </a:p>
        </p:txBody>
      </p:sp>
      <p:sp>
        <p:nvSpPr>
          <p:cNvPr id="8" name="文本框 38">
            <a:extLst>
              <a:ext uri="{FF2B5EF4-FFF2-40B4-BE49-F238E27FC236}">
                <a16:creationId xmlns:a16="http://schemas.microsoft.com/office/drawing/2014/main" id="{DF6C0A9C-B7C3-2D40-D8F1-E51B171A6840}"/>
              </a:ext>
            </a:extLst>
          </p:cNvPr>
          <p:cNvSpPr txBox="1"/>
          <p:nvPr/>
        </p:nvSpPr>
        <p:spPr>
          <a:xfrm>
            <a:off x="2671051" y="5350026"/>
            <a:ext cx="342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CPS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SSA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的转换</a:t>
            </a: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3F9CB249-3262-01F4-61BB-8D33095CC4EE}"/>
              </a:ext>
            </a:extLst>
          </p:cNvPr>
          <p:cNvSpPr/>
          <p:nvPr/>
        </p:nvSpPr>
        <p:spPr>
          <a:xfrm>
            <a:off x="6556248" y="4778802"/>
            <a:ext cx="265176" cy="960792"/>
          </a:xfrm>
          <a:prstGeom prst="rightBrace">
            <a:avLst>
              <a:gd name="adj1" fmla="val 38562"/>
              <a:gd name="adj2" fmla="val 47251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文本框 38">
            <a:extLst>
              <a:ext uri="{FF2B5EF4-FFF2-40B4-BE49-F238E27FC236}">
                <a16:creationId xmlns:a16="http://schemas.microsoft.com/office/drawing/2014/main" id="{BD02EAB2-C145-733E-B370-7F8218C5F7F4}"/>
              </a:ext>
            </a:extLst>
          </p:cNvPr>
          <p:cNvSpPr txBox="1"/>
          <p:nvPr/>
        </p:nvSpPr>
        <p:spPr>
          <a:xfrm>
            <a:off x="7181089" y="4824545"/>
            <a:ext cx="26304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分别进行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正确性验证，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并组合起来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0328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课题主要内容</a:t>
            </a:r>
          </a:p>
        </p:txBody>
      </p:sp>
      <p:sp>
        <p:nvSpPr>
          <p:cNvPr id="23" name="文本框 38">
            <a:extLst>
              <a:ext uri="{FF2B5EF4-FFF2-40B4-BE49-F238E27FC236}">
                <a16:creationId xmlns:a16="http://schemas.microsoft.com/office/drawing/2014/main" id="{6A77DD89-6C3A-4B29-B722-6119898C019B}"/>
              </a:ext>
            </a:extLst>
          </p:cNvPr>
          <p:cNvSpPr txBox="1"/>
          <p:nvPr/>
        </p:nvSpPr>
        <p:spPr>
          <a:xfrm>
            <a:off x="1732266" y="2167281"/>
            <a:ext cx="5500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成熟的经过形式化验证的编译器：</a:t>
            </a:r>
            <a:r>
              <a:rPr lang="en-US" altLang="zh-CN" sz="20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CompCert</a:t>
            </a:r>
            <a:endParaRPr lang="en-US" altLang="zh-CN" sz="200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" name="文本框 38">
            <a:extLst>
              <a:ext uri="{FF2B5EF4-FFF2-40B4-BE49-F238E27FC236}">
                <a16:creationId xmlns:a16="http://schemas.microsoft.com/office/drawing/2014/main" id="{880E95A6-10D7-EB19-8505-8489C44355E0}"/>
              </a:ext>
            </a:extLst>
          </p:cNvPr>
          <p:cNvSpPr txBox="1"/>
          <p:nvPr/>
        </p:nvSpPr>
        <p:spPr>
          <a:xfrm>
            <a:off x="1015455" y="1510324"/>
            <a:ext cx="6934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与成熟的经验证的编译器后端相连接</a:t>
            </a:r>
          </a:p>
        </p:txBody>
      </p:sp>
      <p:sp>
        <p:nvSpPr>
          <p:cNvPr id="7" name="文本框 38">
            <a:extLst>
              <a:ext uri="{FF2B5EF4-FFF2-40B4-BE49-F238E27FC236}">
                <a16:creationId xmlns:a16="http://schemas.microsoft.com/office/drawing/2014/main" id="{5341D152-2F5E-E01C-F9E2-6F2724E99E32}"/>
              </a:ext>
            </a:extLst>
          </p:cNvPr>
          <p:cNvSpPr txBox="1"/>
          <p:nvPr/>
        </p:nvSpPr>
        <p:spPr>
          <a:xfrm>
            <a:off x="1595106" y="2696779"/>
            <a:ext cx="7704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中间语言转换为</a:t>
            </a: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SSA</a:t>
            </a: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形式的</a:t>
            </a:r>
            <a:r>
              <a:rPr lang="en-US" altLang="zh-CN" sz="20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CompCert</a:t>
            </a: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编译器：</a:t>
            </a: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CompCertSSA</a:t>
            </a:r>
            <a:endParaRPr lang="en-US" altLang="zh-CN" sz="200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0A7A23-63C6-D7CF-6E3A-8A60657BA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13" y="3351257"/>
            <a:ext cx="7608727" cy="1564586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B1B9FBB-2CA5-62F0-A8CF-A99561BFFAC9}"/>
              </a:ext>
            </a:extLst>
          </p:cNvPr>
          <p:cNvCxnSpPr>
            <a:cxnSpLocks/>
          </p:cNvCxnSpPr>
          <p:nvPr/>
        </p:nvCxnSpPr>
        <p:spPr>
          <a:xfrm flipV="1">
            <a:off x="5916168" y="4915843"/>
            <a:ext cx="0" cy="337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893EDFC-487E-BF90-859A-FF07CE59FCEA}"/>
              </a:ext>
            </a:extLst>
          </p:cNvPr>
          <p:cNvSpPr/>
          <p:nvPr/>
        </p:nvSpPr>
        <p:spPr>
          <a:xfrm>
            <a:off x="5480309" y="5255905"/>
            <a:ext cx="871718" cy="42062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CPS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C512B3F-593B-C6F2-14E7-83B5C9BED9B7}"/>
              </a:ext>
            </a:extLst>
          </p:cNvPr>
          <p:cNvCxnSpPr>
            <a:cxnSpLocks/>
          </p:cNvCxnSpPr>
          <p:nvPr/>
        </p:nvCxnSpPr>
        <p:spPr>
          <a:xfrm flipV="1">
            <a:off x="5903976" y="5676529"/>
            <a:ext cx="0" cy="337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3BFA33C-1838-5155-36B7-33CC615D95C4}"/>
              </a:ext>
            </a:extLst>
          </p:cNvPr>
          <p:cNvSpPr/>
          <p:nvPr/>
        </p:nvSpPr>
        <p:spPr>
          <a:xfrm>
            <a:off x="5480309" y="6014018"/>
            <a:ext cx="871718" cy="42062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51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目前已有工作</a:t>
            </a:r>
          </a:p>
        </p:txBody>
      </p:sp>
      <p:sp>
        <p:nvSpPr>
          <p:cNvPr id="7" name="文本框 38">
            <a:extLst>
              <a:ext uri="{FF2B5EF4-FFF2-40B4-BE49-F238E27FC236}">
                <a16:creationId xmlns:a16="http://schemas.microsoft.com/office/drawing/2014/main" id="{5341D152-2F5E-E01C-F9E2-6F2724E99E32}"/>
              </a:ext>
            </a:extLst>
          </p:cNvPr>
          <p:cNvSpPr txBox="1"/>
          <p:nvPr/>
        </p:nvSpPr>
        <p:spPr>
          <a:xfrm>
            <a:off x="2780779" y="4541520"/>
            <a:ext cx="4677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经过形式化验证的</a:t>
            </a:r>
          </a:p>
        </p:txBody>
      </p:sp>
      <p:sp>
        <p:nvSpPr>
          <p:cNvPr id="12" name="流程图: 可选过程 11">
            <a:extLst>
              <a:ext uri="{FF2B5EF4-FFF2-40B4-BE49-F238E27FC236}">
                <a16:creationId xmlns:a16="http://schemas.microsoft.com/office/drawing/2014/main" id="{298A5FC6-AFE2-D217-FFCA-9A4848206D47}"/>
              </a:ext>
            </a:extLst>
          </p:cNvPr>
          <p:cNvSpPr/>
          <p:nvPr/>
        </p:nvSpPr>
        <p:spPr>
          <a:xfrm>
            <a:off x="6681979" y="2518975"/>
            <a:ext cx="1749550" cy="1060704"/>
          </a:xfrm>
          <a:prstGeom prst="flowChartAlternateProcess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类似于</a:t>
            </a:r>
            <a:r>
              <a:rPr lang="en-US" altLang="zh-CN" dirty="0">
                <a:solidFill>
                  <a:schemeClr val="tx1"/>
                </a:solidFill>
              </a:rPr>
              <a:t>LLVM IR</a:t>
            </a:r>
            <a:r>
              <a:rPr lang="zh-CN" altLang="en-US" dirty="0">
                <a:solidFill>
                  <a:schemeClr val="tx1"/>
                </a:solidFill>
              </a:rPr>
              <a:t>的简化版</a:t>
            </a:r>
            <a:r>
              <a:rPr lang="en-US" altLang="zh-CN" dirty="0">
                <a:solidFill>
                  <a:schemeClr val="tx1"/>
                </a:solidFill>
              </a:rPr>
              <a:t>SSA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流程图: 可选过程 15">
            <a:extLst>
              <a:ext uri="{FF2B5EF4-FFF2-40B4-BE49-F238E27FC236}">
                <a16:creationId xmlns:a16="http://schemas.microsoft.com/office/drawing/2014/main" id="{D285907C-5500-A237-5C27-20DB907E8FFE}"/>
              </a:ext>
            </a:extLst>
          </p:cNvPr>
          <p:cNvSpPr/>
          <p:nvPr/>
        </p:nvSpPr>
        <p:spPr>
          <a:xfrm>
            <a:off x="9294115" y="2518975"/>
            <a:ext cx="1749550" cy="1060704"/>
          </a:xfrm>
          <a:prstGeom prst="flowChartAlternateProcess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LLVM IR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流程图: 可选过程 16">
            <a:extLst>
              <a:ext uri="{FF2B5EF4-FFF2-40B4-BE49-F238E27FC236}">
                <a16:creationId xmlns:a16="http://schemas.microsoft.com/office/drawing/2014/main" id="{2BE02496-BEB1-51A9-BE68-732AE5EC22C3}"/>
              </a:ext>
            </a:extLst>
          </p:cNvPr>
          <p:cNvSpPr/>
          <p:nvPr/>
        </p:nvSpPr>
        <p:spPr>
          <a:xfrm>
            <a:off x="4069843" y="2518975"/>
            <a:ext cx="1749550" cy="1060704"/>
          </a:xfrm>
          <a:prstGeom prst="flowChartAlternateProcess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CPS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流程图: 可选过程 17">
            <a:extLst>
              <a:ext uri="{FF2B5EF4-FFF2-40B4-BE49-F238E27FC236}">
                <a16:creationId xmlns:a16="http://schemas.microsoft.com/office/drawing/2014/main" id="{1272568D-9087-71CC-E2C2-86ACCB04E595}"/>
              </a:ext>
            </a:extLst>
          </p:cNvPr>
          <p:cNvSpPr/>
          <p:nvPr/>
        </p:nvSpPr>
        <p:spPr>
          <a:xfrm>
            <a:off x="1457707" y="2545413"/>
            <a:ext cx="1749550" cy="1060704"/>
          </a:xfrm>
          <a:prstGeom prst="flowChartAlternateProcess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PCF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5F8B813D-78EA-3E95-E175-5A01F583875C}"/>
              </a:ext>
            </a:extLst>
          </p:cNvPr>
          <p:cNvSpPr/>
          <p:nvPr/>
        </p:nvSpPr>
        <p:spPr>
          <a:xfrm>
            <a:off x="3387090" y="2860627"/>
            <a:ext cx="508254" cy="41601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46A8D94E-81A7-A208-3AFE-350012F67FCD}"/>
              </a:ext>
            </a:extLst>
          </p:cNvPr>
          <p:cNvSpPr/>
          <p:nvPr/>
        </p:nvSpPr>
        <p:spPr>
          <a:xfrm>
            <a:off x="5993892" y="2841322"/>
            <a:ext cx="508254" cy="41601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FA95C225-9286-E7FB-24F1-A5A178D769FB}"/>
              </a:ext>
            </a:extLst>
          </p:cNvPr>
          <p:cNvSpPr/>
          <p:nvPr/>
        </p:nvSpPr>
        <p:spPr>
          <a:xfrm>
            <a:off x="8636131" y="2859645"/>
            <a:ext cx="508254" cy="41601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32F5F3FD-FAC8-B0DF-E107-40D2CC6C9E9B}"/>
              </a:ext>
            </a:extLst>
          </p:cNvPr>
          <p:cNvSpPr/>
          <p:nvPr/>
        </p:nvSpPr>
        <p:spPr>
          <a:xfrm rot="5400000">
            <a:off x="4759091" y="1462493"/>
            <a:ext cx="416011" cy="5226557"/>
          </a:xfrm>
          <a:prstGeom prst="rightBrace">
            <a:avLst>
              <a:gd name="adj1" fmla="val 38562"/>
              <a:gd name="adj2" fmla="val 47251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606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/>
          <p:cNvSpPr txBox="1">
            <a:spLocks/>
          </p:cNvSpPr>
          <p:nvPr/>
        </p:nvSpPr>
        <p:spPr>
          <a:xfrm>
            <a:off x="5943600" y="1908279"/>
            <a:ext cx="5650992" cy="1638300"/>
          </a:xfrm>
          <a:prstGeom prst="rect">
            <a:avLst/>
          </a:prstGeom>
        </p:spPr>
        <p:txBody>
          <a:bodyPr vert="horz" lIns="144000" tIns="144000" rIns="144000" bIns="144000" rtlCol="0" anchor="ctr" anchorCtr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研究意义与创新点</a:t>
            </a:r>
          </a:p>
        </p:txBody>
      </p:sp>
    </p:spTree>
    <p:extLst>
      <p:ext uri="{BB962C8B-B14F-4D97-AF65-F5344CB8AC3E}">
        <p14:creationId xmlns:p14="http://schemas.microsoft.com/office/powerpoint/2010/main" val="264426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7" name="文本框 38">
            <a:extLst>
              <a:ext uri="{FF2B5EF4-FFF2-40B4-BE49-F238E27FC236}">
                <a16:creationId xmlns:a16="http://schemas.microsoft.com/office/drawing/2014/main" id="{5341D152-2F5E-E01C-F9E2-6F2724E99E32}"/>
              </a:ext>
            </a:extLst>
          </p:cNvPr>
          <p:cNvSpPr txBox="1"/>
          <p:nvPr/>
        </p:nvSpPr>
        <p:spPr>
          <a:xfrm>
            <a:off x="1741411" y="3093703"/>
            <a:ext cx="46776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SSA</a:t>
            </a:r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程序</a:t>
            </a: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：可以进行细致的数据流分析，</a:t>
            </a:r>
            <a:endParaRPr lang="en-US" altLang="zh-CN" sz="200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有许多针对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SSA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程序的优化算法</a:t>
            </a:r>
          </a:p>
        </p:txBody>
      </p:sp>
      <p:sp>
        <p:nvSpPr>
          <p:cNvPr id="8" name="文本框 38">
            <a:extLst>
              <a:ext uri="{FF2B5EF4-FFF2-40B4-BE49-F238E27FC236}">
                <a16:creationId xmlns:a16="http://schemas.microsoft.com/office/drawing/2014/main" id="{DF6C0A9C-B7C3-2D40-D8F1-E51B171A6840}"/>
              </a:ext>
            </a:extLst>
          </p:cNvPr>
          <p:cNvSpPr txBox="1"/>
          <p:nvPr/>
        </p:nvSpPr>
        <p:spPr>
          <a:xfrm>
            <a:off x="2671051" y="4555341"/>
            <a:ext cx="34249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对编译过程正确性进行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形式化验证</a:t>
            </a: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3F9CB249-3262-01F4-61BB-8D33095CC4EE}"/>
              </a:ext>
            </a:extLst>
          </p:cNvPr>
          <p:cNvSpPr/>
          <p:nvPr/>
        </p:nvSpPr>
        <p:spPr>
          <a:xfrm>
            <a:off x="6915913" y="2132910"/>
            <a:ext cx="265176" cy="1661849"/>
          </a:xfrm>
          <a:prstGeom prst="rightBrace">
            <a:avLst>
              <a:gd name="adj1" fmla="val 38562"/>
              <a:gd name="adj2" fmla="val 47251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文本框 38">
            <a:extLst>
              <a:ext uri="{FF2B5EF4-FFF2-40B4-BE49-F238E27FC236}">
                <a16:creationId xmlns:a16="http://schemas.microsoft.com/office/drawing/2014/main" id="{BD02EAB2-C145-733E-B370-7F8218C5F7F4}"/>
              </a:ext>
            </a:extLst>
          </p:cNvPr>
          <p:cNvSpPr txBox="1"/>
          <p:nvPr/>
        </p:nvSpPr>
        <p:spPr>
          <a:xfrm>
            <a:off x="7181089" y="2763779"/>
            <a:ext cx="2630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提高编译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/>
                <a:ea typeface="微软雅黑"/>
                <a:cs typeface="+mn-ea"/>
                <a:sym typeface="+mn-lt"/>
              </a:rPr>
              <a:t>效率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文本框 38">
            <a:extLst>
              <a:ext uri="{FF2B5EF4-FFF2-40B4-BE49-F238E27FC236}">
                <a16:creationId xmlns:a16="http://schemas.microsoft.com/office/drawing/2014/main" id="{B1C92178-0D91-04DF-1486-7E0953C19ABC}"/>
              </a:ext>
            </a:extLst>
          </p:cNvPr>
          <p:cNvSpPr txBox="1"/>
          <p:nvPr/>
        </p:nvSpPr>
        <p:spPr>
          <a:xfrm>
            <a:off x="1262874" y="1935289"/>
            <a:ext cx="55585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CPS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函数式程序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：通过延续明确定义程序控制流，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从而进行程序分析优化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" name="文本框 38">
            <a:extLst>
              <a:ext uri="{FF2B5EF4-FFF2-40B4-BE49-F238E27FC236}">
                <a16:creationId xmlns:a16="http://schemas.microsoft.com/office/drawing/2014/main" id="{9D831F3A-AC9C-966A-E118-A42DA9BEDC91}"/>
              </a:ext>
            </a:extLst>
          </p:cNvPr>
          <p:cNvSpPr txBox="1"/>
          <p:nvPr/>
        </p:nvSpPr>
        <p:spPr>
          <a:xfrm>
            <a:off x="6821424" y="4774740"/>
            <a:ext cx="342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保障编译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可靠性</a:t>
            </a:r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4D469AD9-6FB0-6BE4-3A3C-D4FA25718B78}"/>
              </a:ext>
            </a:extLst>
          </p:cNvPr>
          <p:cNvSpPr/>
          <p:nvPr/>
        </p:nvSpPr>
        <p:spPr>
          <a:xfrm>
            <a:off x="6915913" y="4609419"/>
            <a:ext cx="265176" cy="730752"/>
          </a:xfrm>
          <a:prstGeom prst="rightBrace">
            <a:avLst>
              <a:gd name="adj1" fmla="val 38562"/>
              <a:gd name="adj2" fmla="val 47251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B64B7A29-22BD-16A3-ACF2-1C9803853529}"/>
              </a:ext>
            </a:extLst>
          </p:cNvPr>
          <p:cNvSpPr/>
          <p:nvPr/>
        </p:nvSpPr>
        <p:spPr>
          <a:xfrm>
            <a:off x="10113785" y="2934254"/>
            <a:ext cx="265176" cy="2040541"/>
          </a:xfrm>
          <a:prstGeom prst="rightBrace">
            <a:avLst>
              <a:gd name="adj1" fmla="val 38562"/>
              <a:gd name="adj2" fmla="val 47251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34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SJTU-学术">
      <a:dk1>
        <a:srgbClr val="000000"/>
      </a:dk1>
      <a:lt1>
        <a:srgbClr val="FFFFFF"/>
      </a:lt1>
      <a:dk2>
        <a:srgbClr val="003264"/>
      </a:dk2>
      <a:lt2>
        <a:srgbClr val="D9D9D9"/>
      </a:lt2>
      <a:accent1>
        <a:srgbClr val="004098"/>
      </a:accent1>
      <a:accent2>
        <a:srgbClr val="2B75CF"/>
      </a:accent2>
      <a:accent3>
        <a:srgbClr val="BD9F68"/>
      </a:accent3>
      <a:accent4>
        <a:srgbClr val="C55A11"/>
      </a:accent4>
      <a:accent5>
        <a:srgbClr val="FFC000"/>
      </a:accent5>
      <a:accent6>
        <a:srgbClr val="A6A6A6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1995</TotalTime>
  <Words>534</Words>
  <Application>Microsoft Office PowerPoint</Application>
  <PresentationFormat>宽屏</PresentationFormat>
  <Paragraphs>88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微软雅黑</vt:lpstr>
      <vt:lpstr>Arial</vt:lpstr>
      <vt:lpstr>Arial Black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Invictus 许歆瑶</dc:creator>
  <cp:lastModifiedBy>liu siyu</cp:lastModifiedBy>
  <cp:revision>174</cp:revision>
  <dcterms:created xsi:type="dcterms:W3CDTF">2021-11-22T04:20:28Z</dcterms:created>
  <dcterms:modified xsi:type="dcterms:W3CDTF">2022-12-12T15:32:56Z</dcterms:modified>
  <cp:contentStatus/>
</cp:coreProperties>
</file>